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0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3.png" ContentType="image/png"/>
  <Override PartName="/ppt/media/image12.wmf" ContentType="image/x-wmf"/>
  <Override PartName="/ppt/media/image11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9.jpeg" ContentType="image/jpeg"/>
  <Override PartName="/ppt/media/image7.png" ContentType="image/png"/>
  <Override PartName="/ppt/media/image14.wmf" ContentType="image/x-wmf"/>
  <Override PartName="/ppt/media/image10.jpeg" ContentType="image/jpeg"/>
  <Override PartName="/ppt/media/image8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C55F350-D154-4F8A-871D-7A2C98B3E70B}" type="slidenum"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anchor="ctr"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 du protocole de discussion du 18 décembre 2007.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Chômage des jeunes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2007, trois ans après la sortie du système éducatif, presque un tiers des non diplômés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(32%) sont au chômage, contre seulement 17% pour les CAP-BEP et 13% pour les bacheliers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technologiques ou professionnels.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part des jeunes en emploi qui n’est que de 58% pour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sans diplôme, atteint les trois-quarts pour les niveaux V et IV diplômés (76 et 78%). La moitié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jeunes non diplômés est en emploi précaire contre seulement un tiers des diplômés des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niveaux V et IV (37 et 35%). Enfin, la part des jeunes en emploi à temps partiel est de 19% pour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jeunes sans diplôme contre 14% pour les autres.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manière générale les CAP-BEP protègent moins contre le chômage que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professionnel : pour les titulaires d’un CAP-BEP, le chômage à trois ans a progressé entre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générations 2001 et 2004 pour atteindre 17%.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Actuellement,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 40 et 45% d’entrants en BEP poursuivent en bac pro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à 35 % obtiennent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Éléments d’explication: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carte des formations comprenant de BEP orphelins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BEP entendu comme un diplôme terminal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CustomShape 2"/>
          <p:cNvSpPr/>
          <p:nvPr/>
        </p:nvSpPr>
        <p:spPr>
          <a:xfrm>
            <a:off x="3884760" y="8686800"/>
            <a:ext cx="297144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anchor="ctr"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 du protocole de discussion du 18 décembre 2007.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Chômage des jeunes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2007, trois ans après la sortie du système éducatif, presque un tiers des non diplômés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(32%) sont au chômage, contre seulement 17% pour les CAP-BEP et 13% pour les bacheliers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technologiques ou professionnels.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part des jeunes en emploi qui n’est que de 58% pour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sans diplôme, atteint les trois-quarts pour les niveaux V et IV diplômés (76 et 78%). La moitié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jeunes non diplômés est en emploi précaire contre seulement un tiers des diplômés des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niveaux V et IV (37 et 35%). Enfin, la part des jeunes en emploi à temps partiel est de 19% pour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jeunes sans diplôme contre 14% pour les autres.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manière générale les CAP-BEP protègent moins contre le chômage que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professionnel : pour les titulaires d’un CAP-BEP, le chômage à trois ans a progressé entre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générations 2001 et 2004 pour atteindre 17%.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Actuellement,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 40 et 45% d’entrants en BEP poursuivent en bac pro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à 35 % obtiennent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Éléments d’explication: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carte des formations comprenant de BEP orphelins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BEP entendu comme un diplôme terminal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45AC765-230A-45D7-B804-BE3A9FBE9C28}" type="slidenum"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anchor="ctr"/>
          <a:p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la rentrée 2012 une nouvelle formation verra le jour dans vos établissements puisque après une longue attente les bacs Comptabilité et Secrétariat sont rénovés.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L’étude préalable à  toute rénovation de diplôme réunit des représentants d’organisations professionnelles, des inspecteurs, des enseignants et des représentants de la Dgesco.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note d’opportunité présentée et approuvée à la CPC de juin 2010 a conclu </a:t>
            </a: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 la nécessité de regrouper en un seul baccalauréat les baccalauréats Comptabilité et Secrétariat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Dès lors un groupe de travail a été constitué pour concevoir le nouveau diplôme.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étapes majeures ont suivi :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990000"/>
              </a:buClr>
              <a:buFont typeface="Wingdings 2" charset="2"/>
              <a:buChar char=""/>
            </a:pPr>
            <a:r>
              <a:rPr b="0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CPC 10 décembre 2010 : </a:t>
            </a:r>
            <a:r>
              <a:rPr b="1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présentation et approbation du Référentiel d’Activités Professionnelles (RAP) qui définit le profil métier de « gestionnaire administratif ».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990000"/>
              </a:buClr>
              <a:buFont typeface="Wingdings 2" charset="2"/>
              <a:buChar char=""/>
            </a:pPr>
            <a:r>
              <a:rPr b="0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CPC Octobre 2011 : </a:t>
            </a:r>
            <a:r>
              <a:rPr b="1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approbation du référentiel de certification pour une mise en œuvre à la rentrée 2012, en classe de seconde.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990000"/>
              </a:buClr>
              <a:buFont typeface="Wingdings 2" charset="2"/>
              <a:buChar char=""/>
            </a:pPr>
            <a:r>
              <a:rPr b="0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Juin 2015 : </a:t>
            </a:r>
            <a:r>
              <a:rPr b="1" lang="fr-FR" sz="1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première session du nouveau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anchor="ctr"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 du protocole de discussion du 18 décembre 2007.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Chômage des jeunes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2007, trois ans après la sortie du système éducatif, presque un tiers des non diplômés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(32%) sont au chômage, contre seulement 17% pour les CAP-BEP et 13% pour les bacheliers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technologiques ou professionnels.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part des jeunes en emploi qui n’est que de 58% pour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sans diplôme, atteint les trois-quarts pour les niveaux V et IV diplômés (76 et 78%). La moitié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jeunes non diplômés est en emploi précaire contre seulement un tiers des diplômés des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niveaux V et IV (37 et 35%). Enfin, la part des jeunes en emploi à temps partiel est de 19% pour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jeunes sans diplôme contre 14% pour les autres.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manière générale les CAP-BEP protègent moins contre le chômage que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professionnel : pour les titulaires d’un CAP-BEP, le chômage à trois ans a progressé entre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générations 2001 et 2004 pour atteindre 17%.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Actuellement,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 40 et 45% d’entrants en BEP poursuivent en bac pro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à 35 % obtiennent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Éléments d’explication: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carte des formations comprenant de BEP orphelins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BEP entendu comme un diplôme terminal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anchor="ctr"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 du protocole de discussion du 18 décembre 2007.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Chômage des jeunes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2007, trois ans après la sortie du système éducatif, presque un tiers des non diplômés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(32%) sont au chômage, contre seulement 17% pour les CAP-BEP et 13% pour les bacheliers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technologiques ou professionnels.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part des jeunes en emploi qui n’est que de 58% pour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sans diplôme, atteint les trois-quarts pour les niveaux V et IV diplômés (76 et 78%). La moitié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jeunes non diplômés est en emploi précaire contre seulement un tiers des diplômés des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niveaux V et IV (37 et 35%). Enfin, la part des jeunes en emploi à temps partiel est de 19% pour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jeunes sans diplôme contre 14% pour les autres.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manière générale les CAP-BEP protègent moins contre le chômage que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professionnel : pour les titulaires d’un CAP-BEP, le chômage à trois ans a progressé entre les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générations 2001 et 2004 pour atteindre 17%.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Actuellement, 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 40 et 45% d’entrants en BEP poursuivent en bac pro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à 35 % obtiennent le baccalauréat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Éléments d’explication: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carte des formations comprenant de BEP orphelins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BEP entendu comme un diplôme terminal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55" name="" descr=""/>
          <p:cNvPicPr/>
          <p:nvPr/>
        </p:nvPicPr>
        <p:blipFill>
          <a:blip r:embed="rId2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  <p:pic>
        <p:nvPicPr>
          <p:cNvPr id="56" name="" descr=""/>
          <p:cNvPicPr/>
          <p:nvPr/>
        </p:nvPicPr>
        <p:blipFill>
          <a:blip r:embed="rId3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105" name="" descr=""/>
          <p:cNvPicPr/>
          <p:nvPr/>
        </p:nvPicPr>
        <p:blipFill>
          <a:blip r:embed="rId2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3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154" name="" descr=""/>
          <p:cNvPicPr/>
          <p:nvPr/>
        </p:nvPicPr>
        <p:blipFill>
          <a:blip r:embed="rId2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  <p:pic>
        <p:nvPicPr>
          <p:cNvPr id="155" name="" descr=""/>
          <p:cNvPicPr/>
          <p:nvPr/>
        </p:nvPicPr>
        <p:blipFill>
          <a:blip r:embed="rId3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204" name="" descr=""/>
          <p:cNvPicPr/>
          <p:nvPr/>
        </p:nvPicPr>
        <p:blipFill>
          <a:blip r:embed="rId2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  <p:pic>
        <p:nvPicPr>
          <p:cNvPr id="205" name="" descr=""/>
          <p:cNvPicPr/>
          <p:nvPr/>
        </p:nvPicPr>
        <p:blipFill>
          <a:blip r:embed="rId3"/>
          <a:stretch/>
        </p:blipFill>
        <p:spPr>
          <a:xfrm>
            <a:off x="685800" y="2328120"/>
            <a:ext cx="3809520" cy="3039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8580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41907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2638080" y="394164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8580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638080" y="1752480"/>
            <a:ext cx="185904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85800" y="3941640"/>
            <a:ext cx="3809520" cy="1998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c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304200" y="257040"/>
            <a:ext cx="75960" cy="64767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fol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77840" y="230040"/>
            <a:ext cx="75960" cy="62560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flipH="1" flipV="1" rot="10800000">
            <a:off x="8991000" y="6552360"/>
            <a:ext cx="68040" cy="63320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flipV="1" rot="10800000">
            <a:off x="8871120" y="6629400"/>
            <a:ext cx="77400" cy="624816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 flipV="1" rot="5400000">
            <a:off x="4718520" y="2171160"/>
            <a:ext cx="75960" cy="868644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 flipV="1" rot="5400000">
            <a:off x="4626360" y="2415600"/>
            <a:ext cx="75960" cy="85006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 flipV="1" rot="5400000">
            <a:off x="452952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 flipV="1" rot="5400000">
            <a:off x="4418280" y="-41659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 flipV="1" rot="5400000">
            <a:off x="452484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 flipV="1" rot="5400000">
            <a:off x="4415040" y="-41677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 flipH="1">
            <a:off x="304200" y="257040"/>
            <a:ext cx="75960" cy="64767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fol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177840" y="230040"/>
            <a:ext cx="75960" cy="62560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 flipH="1" flipV="1" rot="10800000">
            <a:off x="8991000" y="6552360"/>
            <a:ext cx="68040" cy="63320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 flipV="1" rot="10800000">
            <a:off x="8871120" y="6629400"/>
            <a:ext cx="77400" cy="624816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 flipV="1" rot="5400000">
            <a:off x="4718520" y="2171160"/>
            <a:ext cx="75960" cy="868644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 flipV="1" rot="5400000">
            <a:off x="4626360" y="2415600"/>
            <a:ext cx="75960" cy="85006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 flipV="1" rot="5400000">
            <a:off x="452952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 flipV="1" rot="5400000">
            <a:off x="4418280" y="-41659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685800" y="1981080"/>
            <a:ext cx="77720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modifier le style du titre du masque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dt"/>
          </p:nvPr>
        </p:nvSpPr>
        <p:spPr>
          <a:xfrm>
            <a:off x="439560" y="598968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ftr"/>
          </p:nvPr>
        </p:nvSpPr>
        <p:spPr>
          <a:xfrm>
            <a:off x="3135240" y="600228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sldNum"/>
          </p:nvPr>
        </p:nvSpPr>
        <p:spPr>
          <a:xfrm>
            <a:off x="6800760" y="59785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A522A42-5A1B-4E67-9EB9-57A3830382EB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20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20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20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20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</a:t>
            </a:r>
            <a:endParaRPr b="0" lang="en-US" sz="20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c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 flipH="1">
            <a:off x="304200" y="257040"/>
            <a:ext cx="75960" cy="64767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fol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"/>
          <p:cNvSpPr/>
          <p:nvPr/>
        </p:nvSpPr>
        <p:spPr>
          <a:xfrm>
            <a:off x="177840" y="230040"/>
            <a:ext cx="75960" cy="62560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3"/>
          <p:cNvSpPr/>
          <p:nvPr/>
        </p:nvSpPr>
        <p:spPr>
          <a:xfrm flipH="1" flipV="1" rot="10800000">
            <a:off x="8991000" y="6552360"/>
            <a:ext cx="68040" cy="63320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4"/>
          <p:cNvSpPr/>
          <p:nvPr/>
        </p:nvSpPr>
        <p:spPr>
          <a:xfrm flipV="1" rot="10800000">
            <a:off x="8871120" y="6629400"/>
            <a:ext cx="77400" cy="624816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5"/>
          <p:cNvSpPr/>
          <p:nvPr/>
        </p:nvSpPr>
        <p:spPr>
          <a:xfrm flipV="1" rot="5400000">
            <a:off x="4718520" y="2171160"/>
            <a:ext cx="75960" cy="868644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6"/>
          <p:cNvSpPr/>
          <p:nvPr/>
        </p:nvSpPr>
        <p:spPr>
          <a:xfrm flipV="1" rot="5400000">
            <a:off x="4626360" y="2415600"/>
            <a:ext cx="75960" cy="85006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7"/>
          <p:cNvSpPr/>
          <p:nvPr/>
        </p:nvSpPr>
        <p:spPr>
          <a:xfrm flipV="1" rot="5400000">
            <a:off x="452952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8"/>
          <p:cNvSpPr/>
          <p:nvPr/>
        </p:nvSpPr>
        <p:spPr>
          <a:xfrm flipV="1" rot="5400000">
            <a:off x="4418280" y="-41659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9"/>
          <p:cNvSpPr/>
          <p:nvPr/>
        </p:nvSpPr>
        <p:spPr>
          <a:xfrm flipV="1" rot="5400000">
            <a:off x="452484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0"/>
          <p:cNvSpPr/>
          <p:nvPr/>
        </p:nvSpPr>
        <p:spPr>
          <a:xfrm flipV="1" rot="5400000">
            <a:off x="4415040" y="-41677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PlaceHolder 1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Modifiez le style du titre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PlaceHolder 1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planModifiez les styles du texte du masque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00ffff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Deuxième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0099cc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6699ff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9" name="PlaceHolder 13"/>
          <p:cNvSpPr>
            <a:spLocks noGrp="1"/>
          </p:cNvSpPr>
          <p:nvPr>
            <p:ph type="body"/>
          </p:nvPr>
        </p:nvSpPr>
        <p:spPr>
          <a:xfrm>
            <a:off x="4648320" y="1752480"/>
            <a:ext cx="3809520" cy="4190760"/>
          </a:xfrm>
          <a:prstGeom prst="rect">
            <a:avLst/>
          </a:prstGeom>
        </p:spPr>
        <p:txBody>
          <a:bodyPr lIns="90000" rIns="90000" tIns="45000" bIns="45000" anchor="ctr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0" name="PlaceHolder 14"/>
          <p:cNvSpPr>
            <a:spLocks noGrp="1"/>
          </p:cNvSpPr>
          <p:nvPr>
            <p:ph type="dt"/>
          </p:nvPr>
        </p:nvSpPr>
        <p:spPr>
          <a:xfrm>
            <a:off x="457200" y="601992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15"/>
          <p:cNvSpPr>
            <a:spLocks noGrp="1"/>
          </p:cNvSpPr>
          <p:nvPr>
            <p:ph type="ftr"/>
          </p:nvPr>
        </p:nvSpPr>
        <p:spPr>
          <a:xfrm>
            <a:off x="3124080" y="601992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16"/>
          <p:cNvSpPr>
            <a:spLocks noGrp="1"/>
          </p:cNvSpPr>
          <p:nvPr>
            <p:ph type="sldNum"/>
          </p:nvPr>
        </p:nvSpPr>
        <p:spPr>
          <a:xfrm>
            <a:off x="6858000" y="60199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60C87D1-0DD6-42E1-BF8E-7F8DE614DF07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c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 flipH="1">
            <a:off x="304200" y="257040"/>
            <a:ext cx="75960" cy="64767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fol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"/>
          <p:cNvSpPr/>
          <p:nvPr/>
        </p:nvSpPr>
        <p:spPr>
          <a:xfrm>
            <a:off x="177840" y="230040"/>
            <a:ext cx="75960" cy="62560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3"/>
          <p:cNvSpPr/>
          <p:nvPr/>
        </p:nvSpPr>
        <p:spPr>
          <a:xfrm flipH="1" flipV="1" rot="10800000">
            <a:off x="8991000" y="6552360"/>
            <a:ext cx="68040" cy="63320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4"/>
          <p:cNvSpPr/>
          <p:nvPr/>
        </p:nvSpPr>
        <p:spPr>
          <a:xfrm flipV="1" rot="10800000">
            <a:off x="8871120" y="6629400"/>
            <a:ext cx="77400" cy="624816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5"/>
          <p:cNvSpPr/>
          <p:nvPr/>
        </p:nvSpPr>
        <p:spPr>
          <a:xfrm flipV="1" rot="5400000">
            <a:off x="4718520" y="2171160"/>
            <a:ext cx="75960" cy="868644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6"/>
          <p:cNvSpPr/>
          <p:nvPr/>
        </p:nvSpPr>
        <p:spPr>
          <a:xfrm flipV="1" rot="5400000">
            <a:off x="4626360" y="2415600"/>
            <a:ext cx="75960" cy="85006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7"/>
          <p:cNvSpPr/>
          <p:nvPr/>
        </p:nvSpPr>
        <p:spPr>
          <a:xfrm flipV="1" rot="5400000">
            <a:off x="452952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8"/>
          <p:cNvSpPr/>
          <p:nvPr/>
        </p:nvSpPr>
        <p:spPr>
          <a:xfrm flipV="1" rot="5400000">
            <a:off x="4418280" y="-41659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9"/>
          <p:cNvSpPr/>
          <p:nvPr/>
        </p:nvSpPr>
        <p:spPr>
          <a:xfrm flipV="1" rot="5400000">
            <a:off x="452484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10"/>
          <p:cNvSpPr/>
          <p:nvPr/>
        </p:nvSpPr>
        <p:spPr>
          <a:xfrm flipV="1" rot="5400000">
            <a:off x="4415040" y="-41677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PlaceHolder 1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Modifiez le style du titre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PlaceHolder 12"/>
          <p:cNvSpPr>
            <a:spLocks noGrp="1"/>
          </p:cNvSpPr>
          <p:nvPr>
            <p:ph type="body"/>
          </p:nvPr>
        </p:nvSpPr>
        <p:spPr>
          <a:xfrm>
            <a:off x="685800" y="1752480"/>
            <a:ext cx="7772040" cy="4190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planModifiez les styles du texte du masque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00ffff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Deuxième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0099cc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6699ff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9" name="PlaceHolder 13"/>
          <p:cNvSpPr>
            <a:spLocks noGrp="1"/>
          </p:cNvSpPr>
          <p:nvPr>
            <p:ph type="dt"/>
          </p:nvPr>
        </p:nvSpPr>
        <p:spPr>
          <a:xfrm>
            <a:off x="457200" y="601992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14"/>
          <p:cNvSpPr>
            <a:spLocks noGrp="1"/>
          </p:cNvSpPr>
          <p:nvPr>
            <p:ph type="ftr"/>
          </p:nvPr>
        </p:nvSpPr>
        <p:spPr>
          <a:xfrm>
            <a:off x="3124080" y="601992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15"/>
          <p:cNvSpPr>
            <a:spLocks noGrp="1"/>
          </p:cNvSpPr>
          <p:nvPr>
            <p:ph type="sldNum"/>
          </p:nvPr>
        </p:nvSpPr>
        <p:spPr>
          <a:xfrm>
            <a:off x="6858000" y="60199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88C8F24-D76A-4C6D-9182-0A1651F30EB6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c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 flipH="1">
            <a:off x="304200" y="257040"/>
            <a:ext cx="75960" cy="64767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fol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2"/>
          <p:cNvSpPr/>
          <p:nvPr/>
        </p:nvSpPr>
        <p:spPr>
          <a:xfrm>
            <a:off x="177840" y="230040"/>
            <a:ext cx="75960" cy="62560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3"/>
          <p:cNvSpPr/>
          <p:nvPr/>
        </p:nvSpPr>
        <p:spPr>
          <a:xfrm flipH="1" flipV="1" rot="10800000">
            <a:off x="8991000" y="6552360"/>
            <a:ext cx="68040" cy="63320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 flipV="1" rot="10800000">
            <a:off x="8871120" y="6629400"/>
            <a:ext cx="77400" cy="624816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5"/>
          <p:cNvSpPr/>
          <p:nvPr/>
        </p:nvSpPr>
        <p:spPr>
          <a:xfrm flipV="1" rot="5400000">
            <a:off x="4718520" y="2171160"/>
            <a:ext cx="75960" cy="868644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6"/>
          <p:cNvSpPr/>
          <p:nvPr/>
        </p:nvSpPr>
        <p:spPr>
          <a:xfrm flipV="1" rot="5400000">
            <a:off x="4626360" y="2415600"/>
            <a:ext cx="75960" cy="85006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7"/>
          <p:cNvSpPr/>
          <p:nvPr/>
        </p:nvSpPr>
        <p:spPr>
          <a:xfrm flipV="1" rot="5400000">
            <a:off x="452952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8"/>
          <p:cNvSpPr/>
          <p:nvPr/>
        </p:nvSpPr>
        <p:spPr>
          <a:xfrm flipV="1" rot="5400000">
            <a:off x="4418280" y="-41659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9"/>
          <p:cNvSpPr/>
          <p:nvPr/>
        </p:nvSpPr>
        <p:spPr>
          <a:xfrm flipV="1" rot="5400000">
            <a:off x="4524840" y="-3954240"/>
            <a:ext cx="58320" cy="852624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0"/>
          <p:cNvSpPr/>
          <p:nvPr/>
        </p:nvSpPr>
        <p:spPr>
          <a:xfrm flipV="1" rot="5400000">
            <a:off x="4415040" y="-4167720"/>
            <a:ext cx="60120" cy="87451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PlaceHolder 1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9903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Modifiez le style du titre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PlaceHolder 12"/>
          <p:cNvSpPr>
            <a:spLocks noGrp="1"/>
          </p:cNvSpPr>
          <p:nvPr>
            <p:ph type="body"/>
          </p:nvPr>
        </p:nvSpPr>
        <p:spPr>
          <a:xfrm>
            <a:off x="685800" y="1752480"/>
            <a:ext cx="3809520" cy="4190760"/>
          </a:xfrm>
          <a:prstGeom prst="rect">
            <a:avLst/>
          </a:prstGeom>
        </p:spPr>
        <p:txBody>
          <a:bodyPr lIns="90000" rIns="90000" tIns="45000" bIns="45000" anchor="ctr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8" name="PlaceHolder 13"/>
          <p:cNvSpPr>
            <a:spLocks noGrp="1"/>
          </p:cNvSpPr>
          <p:nvPr>
            <p:ph type="body"/>
          </p:nvPr>
        </p:nvSpPr>
        <p:spPr>
          <a:xfrm>
            <a:off x="4648320" y="1752480"/>
            <a:ext cx="3809520" cy="4190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planModifiez les styles du texte du masque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00ffff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Deuxième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0099cc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6699ff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9" name="PlaceHolder 14"/>
          <p:cNvSpPr>
            <a:spLocks noGrp="1"/>
          </p:cNvSpPr>
          <p:nvPr>
            <p:ph type="dt"/>
          </p:nvPr>
        </p:nvSpPr>
        <p:spPr>
          <a:xfrm>
            <a:off x="457200" y="6019920"/>
            <a:ext cx="190476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PlaceHolder 15"/>
          <p:cNvSpPr>
            <a:spLocks noGrp="1"/>
          </p:cNvSpPr>
          <p:nvPr>
            <p:ph type="ftr"/>
          </p:nvPr>
        </p:nvSpPr>
        <p:spPr>
          <a:xfrm>
            <a:off x="3124080" y="601992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PlaceHolder 16"/>
          <p:cNvSpPr>
            <a:spLocks noGrp="1"/>
          </p:cNvSpPr>
          <p:nvPr>
            <p:ph type="sldNum"/>
          </p:nvPr>
        </p:nvSpPr>
        <p:spPr>
          <a:xfrm>
            <a:off x="6858000" y="60199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6EF632A-4679-4AC7-A710-7D93E576FB91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slideLayout" Target="../slideLayouts/slideLayout25.xml"/><Relationship Id="rId5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39560" y="59896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3135240" y="60022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6800760" y="597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BC97ECC-E01D-4DCE-8A0F-C2E271A65A21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214" name="Picture 1028" descr=""/>
          <p:cNvPicPr/>
          <p:nvPr/>
        </p:nvPicPr>
        <p:blipFill>
          <a:blip r:embed="rId1"/>
          <a:stretch/>
        </p:blipFill>
        <p:spPr>
          <a:xfrm>
            <a:off x="1116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215" name="CustomShape 4"/>
          <p:cNvSpPr/>
          <p:nvPr/>
        </p:nvSpPr>
        <p:spPr>
          <a:xfrm>
            <a:off x="1146240" y="4184640"/>
            <a:ext cx="7210080" cy="14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Mais garder des possibilités de poursuite d’études.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TextShape 5"/>
          <p:cNvSpPr txBox="1"/>
          <p:nvPr/>
        </p:nvSpPr>
        <p:spPr>
          <a:xfrm>
            <a:off x="611280" y="907920"/>
            <a:ext cx="7632360" cy="1631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Je ne veux pas aller 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en seconde générale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!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7" name="TextShape 6"/>
          <p:cNvSpPr txBox="1"/>
          <p:nvPr/>
        </p:nvSpPr>
        <p:spPr>
          <a:xfrm>
            <a:off x="1116000" y="2722680"/>
            <a:ext cx="7210080" cy="1456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Ne pas décider de mon futur métier dès aujourd’hui.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17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17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nodeType="afterEffect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684360" y="714240"/>
            <a:ext cx="7816680" cy="1201320"/>
          </a:xfrm>
          <a:prstGeom prst="ellipse">
            <a:avLst/>
          </a:prstGeom>
          <a:solidFill>
            <a:srgbClr val="ffff00"/>
          </a:solidFill>
          <a:ln w="9360">
            <a:noFill/>
          </a:ln>
          <a:effectLst>
            <a:innerShdw blurRad="63500" dir="2700000" dist="50800">
              <a:srgbClr val="000000">
                <a:alpha val="50000"/>
              </a:srgbClr>
            </a:innerShdw>
          </a:effectLst>
          <a:scene3d>
            <a:camera prst="legacyObliqueTopLeft">
              <a:rot lat="20399999" lon="1200000" rev="0"/>
            </a:camera>
            <a:lightRig dir="t" rig="legacyFlat3"/>
          </a:scene3d>
          <a:sp3d extrusionH="430200" prstMaterial="legacyMatte">
            <a:bevelT w="13500" h="13500"/>
            <a:bevelB prst="angle" w="13500" h="13500"/>
            <a:extrusionClr>
              <a:srgbClr val="ffff99"/>
            </a:extrusionClr>
          </a:sp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Pôle 4 Gestion administrative (GA)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des projets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899280" y="2561040"/>
            <a:ext cx="4176360" cy="796320"/>
          </a:xfrm>
          <a:prstGeom prst="ellipse">
            <a:avLst/>
          </a:prstGeom>
          <a:gradFill>
            <a:gsLst>
              <a:gs pos="0">
                <a:srgbClr val="ffff9f"/>
              </a:gs>
              <a:gs pos="50000">
                <a:srgbClr val="ffffc5"/>
              </a:gs>
              <a:gs pos="100000">
                <a:srgbClr val="ffffe2"/>
              </a:gs>
            </a:gsLst>
            <a:lin ang="13500000"/>
          </a:gradFill>
          <a:ln w="9360">
            <a:solidFill>
              <a:schemeClr val="tx1"/>
            </a:solidFill>
            <a:rou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5" name="CustomShape 3"/>
          <p:cNvSpPr/>
          <p:nvPr/>
        </p:nvSpPr>
        <p:spPr>
          <a:xfrm>
            <a:off x="900000" y="2778120"/>
            <a:ext cx="4174920" cy="33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4.1 : Suivi opérationnel du projet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899280" y="4509000"/>
            <a:ext cx="4176360" cy="647640"/>
          </a:xfrm>
          <a:prstGeom prst="ellipse">
            <a:avLst/>
          </a:prstGeom>
          <a:gradFill>
            <a:gsLst>
              <a:gs pos="0">
                <a:srgbClr val="ffff9f"/>
              </a:gs>
              <a:gs pos="50000">
                <a:srgbClr val="ffffc5"/>
              </a:gs>
              <a:gs pos="100000">
                <a:srgbClr val="ffffe2"/>
              </a:gs>
            </a:gsLst>
            <a:lin ang="13500000"/>
          </a:gradFill>
          <a:ln w="9360">
            <a:solidFill>
              <a:schemeClr val="tx1"/>
            </a:solidFill>
            <a:rou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7" name="CustomShape 5"/>
          <p:cNvSpPr/>
          <p:nvPr/>
        </p:nvSpPr>
        <p:spPr>
          <a:xfrm>
            <a:off x="1122480" y="4657680"/>
            <a:ext cx="3600000" cy="33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4.2 : Évaluation du projet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CustomShape 6"/>
          <p:cNvSpPr/>
          <p:nvPr/>
        </p:nvSpPr>
        <p:spPr>
          <a:xfrm flipH="1" rot="16200000">
            <a:off x="60120" y="2108520"/>
            <a:ext cx="1318680" cy="36000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7"/>
          <p:cNvSpPr/>
          <p:nvPr/>
        </p:nvSpPr>
        <p:spPr>
          <a:xfrm flipH="1" rot="16200000">
            <a:off x="-236520" y="3699360"/>
            <a:ext cx="1910880" cy="35856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8"/>
          <p:cNvSpPr/>
          <p:nvPr/>
        </p:nvSpPr>
        <p:spPr>
          <a:xfrm rot="10800000">
            <a:off x="8786880" y="3847680"/>
            <a:ext cx="2846160" cy="1800000"/>
          </a:xfrm>
          <a:prstGeom prst="wedgeRoundRectCallout">
            <a:avLst>
              <a:gd name="adj1" fmla="val 80924"/>
              <a:gd name="adj2" fmla="val 253"/>
              <a:gd name="adj3" fmla="val 16667"/>
            </a:avLst>
          </a:prstGeom>
          <a:gradFill>
            <a:gsLst>
              <a:gs pos="0">
                <a:srgbClr val="ffff9f"/>
              </a:gs>
              <a:gs pos="50000">
                <a:srgbClr val="ffffc5"/>
              </a:gs>
              <a:gs pos="100000">
                <a:srgbClr val="ffffe2"/>
              </a:gs>
            </a:gsLst>
            <a:lin ang="27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Bases documentaires + budgets + suivi de planning, des réunions + signalement des disfonctionnements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9"/>
          <p:cNvSpPr/>
          <p:nvPr/>
        </p:nvSpPr>
        <p:spPr>
          <a:xfrm rot="10800000">
            <a:off x="8715240" y="5788080"/>
            <a:ext cx="2754000" cy="1584000"/>
          </a:xfrm>
          <a:prstGeom prst="wedgeRoundRectCallout">
            <a:avLst>
              <a:gd name="adj1" fmla="val 79403"/>
              <a:gd name="adj2" fmla="val 12093"/>
              <a:gd name="adj3" fmla="val 16667"/>
            </a:avLst>
          </a:prstGeom>
          <a:gradFill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/>
          </a:gra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Participation à l’élaboration des synthèses et des rapports d’évaluation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1" dur="indefinite" restart="never" nodeType="tmRoot">
          <p:childTnLst>
            <p:seq>
              <p:cTn id="232" dur="indefinite" nodeType="mainSeq">
                <p:childTnLst>
                  <p:par>
                    <p:cTn id="233" nodeType="clickEffect" fill="hold">
                      <p:stCondLst>
                        <p:cond delay="indefinite"/>
                      </p:stCondLst>
                      <p:childTnLst>
                        <p:par>
                          <p:cTn id="2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3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5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5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nodeType="clickEffect" fill="hold">
                      <p:stCondLst>
                        <p:cond delay="indefinite"/>
                      </p:stCondLst>
                      <p:childTnLst>
                        <p:par>
                          <p:cTn id="25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7786800" y="6500880"/>
            <a:ext cx="980640" cy="356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CustomShape 2"/>
          <p:cNvSpPr/>
          <p:nvPr/>
        </p:nvSpPr>
        <p:spPr>
          <a:xfrm>
            <a:off x="826920" y="260280"/>
            <a:ext cx="7521120" cy="980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533520" indent="-533160">
              <a:lnSpc>
                <a:spcPct val="100000"/>
              </a:lnSpc>
            </a:pPr>
            <a:r>
              <a:rPr b="0" lang="fr-FR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La pédagogie à mettre en œuvre</a:t>
            </a:r>
            <a:r>
              <a:rPr b="0" lang="fr-FR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
</a:t>
            </a:r>
            <a:r>
              <a:rPr b="0" i="1" lang="fr-FR" sz="24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 PGI socle des apprentissages (90 % du RAP)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14" name="Picture 20" descr=""/>
          <p:cNvPicPr/>
          <p:nvPr/>
        </p:nvPicPr>
        <p:blipFill>
          <a:blip r:embed="rId1"/>
          <a:stretch/>
        </p:blipFill>
        <p:spPr>
          <a:xfrm>
            <a:off x="539640" y="1197000"/>
            <a:ext cx="8098920" cy="49496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466560" y="692280"/>
            <a:ext cx="8210160" cy="5444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2880" indent="-272520">
              <a:lnSpc>
                <a:spcPct val="100000"/>
              </a:lnSpc>
            </a:pPr>
            <a:r>
              <a:rPr b="0" lang="fr-FR" sz="32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Enseignement général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Économie-Droit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Français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Histoire et géographie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Mathématiques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Prévention santé environnement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LV1 - Anglais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LV2 – Espagnol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Arts appliqués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7786800" y="6500880"/>
            <a:ext cx="980640" cy="356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3"/>
          <p:cNvSpPr/>
          <p:nvPr/>
        </p:nvSpPr>
        <p:spPr>
          <a:xfrm>
            <a:off x="395280" y="1341360"/>
            <a:ext cx="8353080" cy="504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Line 4"/>
          <p:cNvSpPr/>
          <p:nvPr/>
        </p:nvSpPr>
        <p:spPr>
          <a:xfrm>
            <a:off x="0" y="839520"/>
            <a:ext cx="9144000" cy="360"/>
          </a:xfrm>
          <a:prstGeom prst="line">
            <a:avLst/>
          </a:prstGeom>
          <a:ln>
            <a:solidFill>
              <a:srgbClr val="5f94f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19" name="Picture 8" descr=""/>
          <p:cNvPicPr/>
          <p:nvPr/>
        </p:nvPicPr>
        <p:blipFill>
          <a:blip r:embed="rId1"/>
          <a:stretch/>
        </p:blipFill>
        <p:spPr>
          <a:xfrm>
            <a:off x="6732720" y="4365720"/>
            <a:ext cx="1790280" cy="1923840"/>
          </a:xfrm>
          <a:prstGeom prst="rect">
            <a:avLst/>
          </a:prstGeom>
          <a:ln w="9360">
            <a:noFill/>
          </a:ln>
        </p:spPr>
      </p:pic>
    </p:spTree>
  </p:cSld>
  <p:transition spd="slow">
    <p:push dir="u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4572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1" name="TextShape 2"/>
          <p:cNvSpPr txBox="1"/>
          <p:nvPr/>
        </p:nvSpPr>
        <p:spPr>
          <a:xfrm>
            <a:off x="3143160" y="5857920"/>
            <a:ext cx="35906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2" name="TextShape 3"/>
          <p:cNvSpPr txBox="1"/>
          <p:nvPr/>
        </p:nvSpPr>
        <p:spPr>
          <a:xfrm>
            <a:off x="68580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25C70A8-EC20-464A-A060-CDCB8EF39398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3" name="TextShape 4"/>
          <p:cNvSpPr txBox="1"/>
          <p:nvPr/>
        </p:nvSpPr>
        <p:spPr>
          <a:xfrm>
            <a:off x="684360" y="76500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Une nouvelle pédagogie orientée vers des…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4" name="TextShape 5"/>
          <p:cNvSpPr txBox="1"/>
          <p:nvPr/>
        </p:nvSpPr>
        <p:spPr>
          <a:xfrm>
            <a:off x="685800" y="1752480"/>
            <a:ext cx="4376520" cy="4190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Apprentissages développés dans le cadre de projets concrets en lien avec l’entreprise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Cours développés autour de situations regroupant les disciplines littéraires et professionnelles (ateliers rédactionnels, langues vivantes appliquées…).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325" name="Picture 5" descr=""/>
          <p:cNvPicPr/>
          <p:nvPr/>
        </p:nvPicPr>
        <p:blipFill>
          <a:blip r:embed="rId1"/>
          <a:stretch/>
        </p:blipFill>
        <p:spPr>
          <a:xfrm>
            <a:off x="6372360" y="1484280"/>
            <a:ext cx="1245960" cy="1714320"/>
          </a:xfrm>
          <a:prstGeom prst="rect">
            <a:avLst/>
          </a:prstGeom>
          <a:ln w="9360">
            <a:noFill/>
          </a:ln>
        </p:spPr>
      </p:pic>
      <p:pic>
        <p:nvPicPr>
          <p:cNvPr id="326" name="Picture 8" descr=""/>
          <p:cNvPicPr/>
          <p:nvPr/>
        </p:nvPicPr>
        <p:blipFill>
          <a:blip r:embed="rId2"/>
          <a:stretch/>
        </p:blipFill>
        <p:spPr>
          <a:xfrm>
            <a:off x="5638680" y="3657600"/>
            <a:ext cx="2971440" cy="22856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64" dur="indefinite" restart="never" nodeType="tmRoot">
          <p:childTnLst>
            <p:seq>
              <p:cTn id="265" dur="indefinite" nodeType="mainSeq">
                <p:childTnLst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nodeType="clickEffect" fill="hold">
                      <p:stCondLst>
                        <p:cond delay="indefinite"/>
                      </p:stCondLst>
                      <p:childTnLst>
                        <p:par>
                          <p:cTn id="27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439560" y="59896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3143160" y="5929200"/>
            <a:ext cx="350820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9" name="TextShape 3"/>
          <p:cNvSpPr txBox="1"/>
          <p:nvPr/>
        </p:nvSpPr>
        <p:spPr>
          <a:xfrm>
            <a:off x="6800760" y="597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65391CF-A682-431C-A32E-83A2735EB6D3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0" name="TextShape 4"/>
          <p:cNvSpPr txBox="1"/>
          <p:nvPr/>
        </p:nvSpPr>
        <p:spPr>
          <a:xfrm>
            <a:off x="685800" y="609480"/>
            <a:ext cx="7924320" cy="15998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 point fort :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L’alternance : 22 semaines de formation en entreprise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1" name="TextShape 5"/>
          <p:cNvSpPr txBox="1"/>
          <p:nvPr/>
        </p:nvSpPr>
        <p:spPr>
          <a:xfrm>
            <a:off x="1357200" y="2428920"/>
            <a:ext cx="6400440" cy="342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buClr>
                <a:srgbClr val="6699ff"/>
              </a:buClr>
              <a:buFont typeface="StarSymbol"/>
              <a:buChar char="-"/>
            </a:pPr>
            <a:r>
              <a:rPr b="0" lang="fr-FR" sz="28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fr-FR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6 semaines en Seconde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buClr>
                <a:srgbClr val="6699ff"/>
              </a:buClr>
              <a:buFont typeface="StarSymbol"/>
              <a:buChar char="-"/>
            </a:pPr>
            <a:r>
              <a:rPr b="0" lang="fr-FR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fr-FR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16 semaines en 1</a:t>
            </a:r>
            <a:r>
              <a:rPr b="0" lang="fr-FR" sz="3200" spc="-1" strike="noStrike" baseline="30000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ère</a:t>
            </a:r>
            <a:r>
              <a:rPr b="0" lang="fr-FR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et Terminale Bac Pro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buClr>
                <a:srgbClr val="6699ff"/>
              </a:buClr>
              <a:buFont typeface="StarSymbol"/>
              <a:buChar char="-"/>
            </a:pPr>
            <a:r>
              <a:rPr b="0" lang="fr-FR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fr-FR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Échanges internationaux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2" name="Picture 5" descr=""/>
          <p:cNvPicPr/>
          <p:nvPr/>
        </p:nvPicPr>
        <p:blipFill>
          <a:blip r:embed="rId1"/>
          <a:stretch/>
        </p:blipFill>
        <p:spPr>
          <a:xfrm>
            <a:off x="6553080" y="4876920"/>
            <a:ext cx="898200" cy="10663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78" dur="indefinite" restart="never" nodeType="tmRoot">
          <p:childTnLst>
            <p:seq>
              <p:cTn id="279" dur="indefinite" nodeType="mainSeq">
                <p:childTnLst>
                  <p:par>
                    <p:cTn id="280" nodeType="clickEffect" fill="hold">
                      <p:stCondLst>
                        <p:cond delay="0"/>
                      </p:stCondLst>
                      <p:childTnLst>
                        <p:par>
                          <p:cTn id="28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4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5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nodeType="clickEffect" fill="hold">
                      <p:stCondLst>
                        <p:cond delay="indefinite"/>
                      </p:stCondLst>
                      <p:childTnLst>
                        <p:par>
                          <p:cTn id="28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nodeType="clickEffect" fill="hold">
                      <p:stCondLst>
                        <p:cond delay="indefinite"/>
                      </p:stCondLst>
                      <p:childTnLst>
                        <p:par>
                          <p:cTn id="29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25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nodeType="clickEffect" fill="hold">
                      <p:stCondLst>
                        <p:cond delay="indefinite"/>
                      </p:stCondLst>
                      <p:childTnLst>
                        <p:par>
                          <p:cTn id="2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6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nodeType="clickEffect" fill="hold">
                      <p:stCondLst>
                        <p:cond delay="indefinite"/>
                      </p:stCondLst>
                      <p:childTnLst>
                        <p:par>
                          <p:cTn id="29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2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extShape 1"/>
          <p:cNvSpPr txBox="1"/>
          <p:nvPr/>
        </p:nvSpPr>
        <p:spPr>
          <a:xfrm>
            <a:off x="4572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4" name="TextShape 2"/>
          <p:cNvSpPr txBox="1"/>
          <p:nvPr/>
        </p:nvSpPr>
        <p:spPr>
          <a:xfrm>
            <a:off x="3071880" y="5857920"/>
            <a:ext cx="35906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5" name="TextShape 3"/>
          <p:cNvSpPr txBox="1"/>
          <p:nvPr/>
        </p:nvSpPr>
        <p:spPr>
          <a:xfrm>
            <a:off x="68580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083CFA8-3704-4A1C-B419-2D4E00EA8E4D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6" name="TextShape 4"/>
          <p:cNvSpPr txBox="1"/>
          <p:nvPr/>
        </p:nvSpPr>
        <p:spPr>
          <a:xfrm>
            <a:off x="611280" y="404640"/>
            <a:ext cx="7772040" cy="1854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Après la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TROISIÈME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: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préparez un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BAC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Pro Gestion-Administration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en 3 ans pour :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7" name="CustomShape 5"/>
          <p:cNvSpPr/>
          <p:nvPr/>
        </p:nvSpPr>
        <p:spPr>
          <a:xfrm rot="21439800">
            <a:off x="1518120" y="2137680"/>
            <a:ext cx="6004080" cy="3974760"/>
          </a:xfrm>
          <a:prstGeom prst="horizontalScroll">
            <a:avLst>
              <a:gd name="adj" fmla="val 12500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/>
          <a:p>
            <a:pPr algn="ctr">
              <a:lnSpc>
                <a:spcPct val="100000"/>
              </a:lnSpc>
            </a:pPr>
            <a:r>
              <a:rPr b="1" lang="fr-FR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De solides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compétences professionnelles pour les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services administratifs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Gestion commerciale (commandes, livraisons, factures, paiements…)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Gestion des ressources humaines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Gestion de projets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Communication et planification d’activités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Activités Relationnelles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Langues vivantes étrangères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Outils bureautiques et numériques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04" dur="indefinite" restart="never" nodeType="tmRoot">
          <p:childTnLst>
            <p:seq>
              <p:cTn id="305" dur="indefinite" nodeType="mainSeq">
                <p:childTnLst>
                  <p:par>
                    <p:cTn id="306" nodeType="clickEffect" fill="hold">
                      <p:stCondLst>
                        <p:cond delay="0"/>
                      </p:stCondLst>
                      <p:childTnLst>
                        <p:par>
                          <p:cTn id="3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0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1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extShape 1"/>
          <p:cNvSpPr txBox="1"/>
          <p:nvPr/>
        </p:nvSpPr>
        <p:spPr>
          <a:xfrm>
            <a:off x="4572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9" name="TextShape 2"/>
          <p:cNvSpPr txBox="1"/>
          <p:nvPr/>
        </p:nvSpPr>
        <p:spPr>
          <a:xfrm>
            <a:off x="3124080" y="6019920"/>
            <a:ext cx="330480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0" name="TextShape 3"/>
          <p:cNvSpPr txBox="1"/>
          <p:nvPr/>
        </p:nvSpPr>
        <p:spPr>
          <a:xfrm>
            <a:off x="68580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CCC974A-A593-4306-A6DF-1D5461F325F6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1" name="TextShape 4"/>
          <p:cNvSpPr txBox="1"/>
          <p:nvPr/>
        </p:nvSpPr>
        <p:spPr>
          <a:xfrm>
            <a:off x="685800" y="6094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2" name="TextShape 5"/>
          <p:cNvSpPr txBox="1"/>
          <p:nvPr/>
        </p:nvSpPr>
        <p:spPr>
          <a:xfrm>
            <a:off x="1066680" y="457200"/>
            <a:ext cx="7772040" cy="5866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 BAC multivalent ouvert sur le secteur tertiaire. 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6699ff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La majorité des titulaires de ce BAC poursuivra des études</a:t>
            </a:r>
            <a:endParaRPr b="0" lang="en-US" sz="32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343" name="Picture 6" descr=""/>
          <p:cNvPicPr/>
          <p:nvPr/>
        </p:nvPicPr>
        <p:blipFill>
          <a:blip r:embed="rId1"/>
          <a:stretch/>
        </p:blipFill>
        <p:spPr>
          <a:xfrm>
            <a:off x="2050920" y="4267080"/>
            <a:ext cx="1050480" cy="1371240"/>
          </a:xfrm>
          <a:prstGeom prst="rect">
            <a:avLst/>
          </a:prstGeom>
          <a:ln w="9360">
            <a:noFill/>
          </a:ln>
        </p:spPr>
      </p:pic>
      <p:pic>
        <p:nvPicPr>
          <p:cNvPr id="344" name="Picture 8" descr=""/>
          <p:cNvPicPr/>
          <p:nvPr/>
        </p:nvPicPr>
        <p:blipFill>
          <a:blip r:embed="rId2"/>
          <a:stretch/>
        </p:blipFill>
        <p:spPr>
          <a:xfrm>
            <a:off x="4067280" y="3773520"/>
            <a:ext cx="2057040" cy="1184040"/>
          </a:xfrm>
          <a:prstGeom prst="rect">
            <a:avLst/>
          </a:prstGeom>
          <a:ln w="9360">
            <a:noFill/>
          </a:ln>
        </p:spPr>
      </p:pic>
      <p:pic>
        <p:nvPicPr>
          <p:cNvPr id="345" name="Picture 7" descr=""/>
          <p:cNvPicPr/>
          <p:nvPr/>
        </p:nvPicPr>
        <p:blipFill>
          <a:blip r:embed="rId3"/>
          <a:stretch/>
        </p:blipFill>
        <p:spPr>
          <a:xfrm>
            <a:off x="6372360" y="4797360"/>
            <a:ext cx="1611000" cy="11426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12" dur="indefinite" restart="never" nodeType="tmRoot">
          <p:childTnLst>
            <p:seq>
              <p:cTn id="313" dur="indefinite" nodeType="mainSeq">
                <p:childTnLst>
                  <p:par>
                    <p:cTn id="314" nodeType="clickEffect" fill="hold">
                      <p:stCondLst>
                        <p:cond delay="indefinite"/>
                      </p:stCondLst>
                      <p:childTnLst>
                        <p:par>
                          <p:cTn id="31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342">
                                            <p:txEl>
                                              <p:pRg st="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9" dur="500" fill="hold"/>
                                        <p:tgtEl>
                                          <p:spTgt spid="342">
                                            <p:txEl>
                                              <p:pRg st="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nodeType="clickEffect" fill="hold">
                      <p:stCondLst>
                        <p:cond delay="indefinite"/>
                      </p:stCondLst>
                      <p:childTnLst>
                        <p:par>
                          <p:cTn id="32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5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342">
                                            <p:txEl>
                                              <p:pRg st="5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500" fill="hold"/>
                                        <p:tgtEl>
                                          <p:spTgt spid="342">
                                            <p:txEl>
                                              <p:pRg st="5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nodeType="clickEffect" fill="hold">
                      <p:stCondLst>
                        <p:cond delay="indefinite"/>
                      </p:stCondLst>
                      <p:childTnLst>
                        <p:par>
                          <p:cTn id="3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0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1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nodeType="clickEffect" fill="hold">
                      <p:stCondLst>
                        <p:cond delay="indefinite"/>
                      </p:stCondLst>
                      <p:childTnLst>
                        <p:par>
                          <p:cTn id="33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nodeType="clickEffect" fill="hold">
                      <p:stCondLst>
                        <p:cond delay="indefinite"/>
                      </p:stCondLst>
                      <p:childTnLst>
                        <p:par>
                          <p:cTn id="3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4572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7" name="TextShape 2"/>
          <p:cNvSpPr txBox="1"/>
          <p:nvPr/>
        </p:nvSpPr>
        <p:spPr>
          <a:xfrm>
            <a:off x="3124080" y="6019920"/>
            <a:ext cx="36619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8" name="TextShape 3"/>
          <p:cNvSpPr txBox="1"/>
          <p:nvPr/>
        </p:nvSpPr>
        <p:spPr>
          <a:xfrm>
            <a:off x="68580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313AF58-CFE0-4B75-87FD-8487EC74D51E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9" name="CustomShape 4"/>
          <p:cNvSpPr/>
          <p:nvPr/>
        </p:nvSpPr>
        <p:spPr>
          <a:xfrm>
            <a:off x="2438280" y="3048120"/>
            <a:ext cx="4149360" cy="128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6600cc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Après ce Bac Pro...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5"/>
          <p:cNvSpPr/>
          <p:nvPr/>
        </p:nvSpPr>
        <p:spPr>
          <a:xfrm>
            <a:off x="714240" y="3214800"/>
            <a:ext cx="1142640" cy="175212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Vie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Active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6"/>
          <p:cNvSpPr/>
          <p:nvPr/>
        </p:nvSpPr>
        <p:spPr>
          <a:xfrm>
            <a:off x="609480" y="609480"/>
            <a:ext cx="3047760" cy="16761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BTS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Assistant de Gestion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PME-PMI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7"/>
          <p:cNvSpPr/>
          <p:nvPr/>
        </p:nvSpPr>
        <p:spPr>
          <a:xfrm>
            <a:off x="4343400" y="609480"/>
            <a:ext cx="4038120" cy="14475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Assistant de Manager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8"/>
          <p:cNvSpPr/>
          <p:nvPr/>
        </p:nvSpPr>
        <p:spPr>
          <a:xfrm>
            <a:off x="1571760" y="4857840"/>
            <a:ext cx="3071520" cy="117108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Possibilités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Universitaires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9"/>
          <p:cNvSpPr/>
          <p:nvPr/>
        </p:nvSpPr>
        <p:spPr>
          <a:xfrm>
            <a:off x="5500800" y="4143240"/>
            <a:ext cx="3142800" cy="18903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Management des Unités Commerciales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Négociation Relation Clients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Transports et Prestations Logistique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Line 10"/>
          <p:cNvSpPr/>
          <p:nvPr/>
        </p:nvSpPr>
        <p:spPr>
          <a:xfrm flipV="1">
            <a:off x="4572000" y="2071440"/>
            <a:ext cx="857160" cy="1052640"/>
          </a:xfrm>
          <a:prstGeom prst="line">
            <a:avLst/>
          </a:prstGeom>
          <a:ln w="2844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6" name="Line 11"/>
          <p:cNvSpPr/>
          <p:nvPr/>
        </p:nvSpPr>
        <p:spPr>
          <a:xfrm>
            <a:off x="5429160" y="4071600"/>
            <a:ext cx="428400" cy="357480"/>
          </a:xfrm>
          <a:prstGeom prst="line">
            <a:avLst/>
          </a:prstGeom>
          <a:ln w="2844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Line 12"/>
          <p:cNvSpPr/>
          <p:nvPr/>
        </p:nvSpPr>
        <p:spPr>
          <a:xfrm flipH="1">
            <a:off x="3857400" y="4143240"/>
            <a:ext cx="304920" cy="762120"/>
          </a:xfrm>
          <a:prstGeom prst="line">
            <a:avLst/>
          </a:prstGeom>
          <a:ln w="2844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Line 13"/>
          <p:cNvSpPr/>
          <p:nvPr/>
        </p:nvSpPr>
        <p:spPr>
          <a:xfrm flipH="1">
            <a:off x="1904760" y="3962160"/>
            <a:ext cx="533520" cy="152640"/>
          </a:xfrm>
          <a:prstGeom prst="line">
            <a:avLst/>
          </a:prstGeom>
          <a:ln w="2844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Line 14"/>
          <p:cNvSpPr/>
          <p:nvPr/>
        </p:nvSpPr>
        <p:spPr>
          <a:xfrm flipH="1" flipV="1">
            <a:off x="2819160" y="2361960"/>
            <a:ext cx="457200" cy="762120"/>
          </a:xfrm>
          <a:prstGeom prst="line">
            <a:avLst/>
          </a:prstGeom>
          <a:ln w="2844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44" dur="indefinite" restart="never" nodeType="tmRoot">
          <p:childTnLst>
            <p:seq>
              <p:cTn id="345" dur="indefinite" nodeType="mainSeq">
                <p:childTnLst>
                  <p:par>
                    <p:cTn id="346" nodeType="clickEffect" fill="hold">
                      <p:stCondLst>
                        <p:cond delay="indefinite"/>
                      </p:stCondLst>
                      <p:childTnLst>
                        <p:par>
                          <p:cTn id="34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0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nodeType="clickEffect" fill="hold">
                      <p:stCondLst>
                        <p:cond delay="indefinite"/>
                      </p:stCondLst>
                      <p:childTnLst>
                        <p:par>
                          <p:cTn id="35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6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nodeType="clickEffect" fill="hold">
                      <p:stCondLst>
                        <p:cond delay="indefinite"/>
                      </p:stCondLst>
                      <p:childTnLst>
                        <p:par>
                          <p:cTn id="35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2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nodeType="clickEffect" fill="hold">
                      <p:stCondLst>
                        <p:cond delay="indefinite"/>
                      </p:stCondLst>
                      <p:childTnLst>
                        <p:par>
                          <p:cTn id="36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nodeType="clickEffect" fill="hold">
                      <p:stCondLst>
                        <p:cond delay="indefinite"/>
                      </p:stCondLst>
                      <p:childTnLst>
                        <p:par>
                          <p:cTn id="37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377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39560" y="59896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3143160" y="5857920"/>
            <a:ext cx="393660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6800760" y="597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B7C052F-8453-4682-A88A-A774DE4C5E36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1" name="TextShape 4"/>
          <p:cNvSpPr txBox="1"/>
          <p:nvPr/>
        </p:nvSpPr>
        <p:spPr>
          <a:xfrm>
            <a:off x="324000" y="685800"/>
            <a:ext cx="8381520" cy="13744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 LPO de MAMOUDZOU NORD       MAYOTTE</a:t>
            </a:r>
            <a:endParaRPr b="0" lang="en-US" sz="2400" spc="-1" strike="noStrike">
              <a:solidFill>
                <a:srgbClr val="f8f8f8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2" name="TextShape 5"/>
          <p:cNvSpPr txBox="1"/>
          <p:nvPr/>
        </p:nvSpPr>
        <p:spPr>
          <a:xfrm>
            <a:off x="3429000" y="2000160"/>
            <a:ext cx="2663640" cy="502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vous</a:t>
            </a: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propose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3" name="Image 7" descr=""/>
          <p:cNvPicPr/>
          <p:nvPr/>
        </p:nvPicPr>
        <p:blipFill>
          <a:blip r:embed="rId1"/>
          <a:stretch/>
        </p:blipFill>
        <p:spPr>
          <a:xfrm>
            <a:off x="2286000" y="2500200"/>
            <a:ext cx="4906440" cy="3376080"/>
          </a:xfrm>
          <a:prstGeom prst="rect">
            <a:avLst/>
          </a:prstGeom>
          <a:ln w="9360">
            <a:noFill/>
          </a:ln>
        </p:spPr>
      </p:pic>
      <p:sp>
        <p:nvSpPr>
          <p:cNvPr id="224" name="CustomShape 6"/>
          <p:cNvSpPr/>
          <p:nvPr/>
        </p:nvSpPr>
        <p:spPr>
          <a:xfrm>
            <a:off x="2411640" y="3357000"/>
            <a:ext cx="4680000" cy="228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4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4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Gestion-Administration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nodeType="clickEffect" fill="hold">
                      <p:stCondLst>
                        <p:cond delay="0"/>
                      </p:stCondLst>
                      <p:childTnLst>
                        <p:par>
                          <p:cTn id="2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fill="hold" presetClass="entr" presetID="2" presetSubtype="8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nodeType="clickEffect" fill="hold">
                      <p:stCondLst>
                        <p:cond delay="indefinite"/>
                      </p:stCondLst>
                      <p:childTnLst>
                        <p:par>
                          <p:cTn id="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22/09/2018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3071880" y="5857920"/>
            <a:ext cx="35906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Bac Pro 3 ans - Gestion-Administration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6858000" y="60199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4E1ADF9-2504-45F8-9601-03366850E920}" type="slidenum">
              <a:rPr b="0" lang="fr-FR" sz="1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8" name="CustomShape 4"/>
          <p:cNvSpPr/>
          <p:nvPr/>
        </p:nvSpPr>
        <p:spPr>
          <a:xfrm>
            <a:off x="1523880" y="1828800"/>
            <a:ext cx="655272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5"/>
          <p:cNvSpPr/>
          <p:nvPr/>
        </p:nvSpPr>
        <p:spPr>
          <a:xfrm>
            <a:off x="762120" y="1523880"/>
            <a:ext cx="7543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6"/>
          <p:cNvSpPr/>
          <p:nvPr/>
        </p:nvSpPr>
        <p:spPr>
          <a:xfrm>
            <a:off x="3009960" y="1143000"/>
            <a:ext cx="3047760" cy="609120"/>
          </a:xfrm>
          <a:prstGeom prst="flowChartProcess">
            <a:avLst/>
          </a:prstGeom>
          <a:solidFill>
            <a:schemeClr val="accent5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3</a:t>
            </a:r>
            <a:r>
              <a:rPr b="0" lang="fr-FR" sz="2400" spc="-1" strike="noStrike" baseline="30000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ème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7"/>
          <p:cNvSpPr/>
          <p:nvPr/>
        </p:nvSpPr>
        <p:spPr>
          <a:xfrm>
            <a:off x="1940040" y="1943280"/>
            <a:ext cx="5258880" cy="1223640"/>
          </a:xfrm>
          <a:prstGeom prst="flowChartProcess">
            <a:avLst/>
          </a:prstGeom>
          <a:solidFill>
            <a:schemeClr val="accent1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Seconde Baccalauréat Professionnel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Gestion-Administration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Line 8"/>
          <p:cNvSpPr/>
          <p:nvPr/>
        </p:nvSpPr>
        <p:spPr>
          <a:xfrm>
            <a:off x="4572000" y="3141360"/>
            <a:ext cx="360" cy="358920"/>
          </a:xfrm>
          <a:prstGeom prst="line">
            <a:avLst/>
          </a:prstGeom>
          <a:ln w="3816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Line 9"/>
          <p:cNvSpPr/>
          <p:nvPr/>
        </p:nvSpPr>
        <p:spPr>
          <a:xfrm>
            <a:off x="4505040" y="1714320"/>
            <a:ext cx="360" cy="228600"/>
          </a:xfrm>
          <a:prstGeom prst="line">
            <a:avLst/>
          </a:prstGeom>
          <a:ln w="38160">
            <a:solidFill>
              <a:schemeClr val="bg1"/>
            </a:solidFill>
            <a:round/>
            <a:tailEnd len="med" type="stealth" w="sm"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0"/>
          <p:cNvSpPr/>
          <p:nvPr/>
        </p:nvSpPr>
        <p:spPr>
          <a:xfrm>
            <a:off x="2311560" y="3514680"/>
            <a:ext cx="4617720" cy="1056960"/>
          </a:xfrm>
          <a:prstGeom prst="flowChartProcess">
            <a:avLst/>
          </a:prstGeom>
          <a:solidFill>
            <a:schemeClr val="accent1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1</a:t>
            </a:r>
            <a:r>
              <a:rPr b="0" lang="fr-FR" sz="2000" spc="-1" strike="noStrike" baseline="30000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ère</a:t>
            </a:r>
            <a:r>
              <a:rPr b="0" lang="fr-FR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Baccalauréat Professionnel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5" name="Picture 54" descr=""/>
          <p:cNvPicPr/>
          <p:nvPr/>
        </p:nvPicPr>
        <p:blipFill>
          <a:blip r:embed="rId1"/>
          <a:stretch/>
        </p:blipFill>
        <p:spPr>
          <a:xfrm>
            <a:off x="7238880" y="990720"/>
            <a:ext cx="1523520" cy="1758600"/>
          </a:xfrm>
          <a:prstGeom prst="rect">
            <a:avLst/>
          </a:prstGeom>
          <a:ln w="9360">
            <a:noFill/>
          </a:ln>
        </p:spPr>
      </p:pic>
      <p:sp>
        <p:nvSpPr>
          <p:cNvPr id="236" name="CustomShape 11"/>
          <p:cNvSpPr/>
          <p:nvPr/>
        </p:nvSpPr>
        <p:spPr>
          <a:xfrm>
            <a:off x="2384280" y="4842000"/>
            <a:ext cx="4544640" cy="1015560"/>
          </a:xfrm>
          <a:prstGeom prst="flowChartProcess">
            <a:avLst/>
          </a:prstGeom>
          <a:solidFill>
            <a:schemeClr val="accent1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Tle Baccalauréat Professionnel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Line 12"/>
          <p:cNvSpPr/>
          <p:nvPr/>
        </p:nvSpPr>
        <p:spPr>
          <a:xfrm>
            <a:off x="4572000" y="4508280"/>
            <a:ext cx="360" cy="360360"/>
          </a:xfrm>
          <a:prstGeom prst="line">
            <a:avLst/>
          </a:prstGeom>
          <a:ln w="38160">
            <a:solidFill>
              <a:schemeClr val="bg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ransition advTm="1227000">
    <p:cover dir="d"/>
  </p:transition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nodeType="clickEffect" fill="hold">
                      <p:stCondLst>
                        <p:cond delay="0"/>
                      </p:stCondLst>
                      <p:childTnLst>
                        <p:par>
                          <p:cTn id="3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fill="hold" presetClass="entr" presetID="3" presetSubtype="1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nodeType="clickEffect" fill="hold">
                      <p:stCondLst>
                        <p:cond delay="indefinite"/>
                      </p:stCondLst>
                      <p:childTnLst>
                        <p:par>
                          <p:cTn id="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nodeType="clickEffect" fill="hold">
                      <p:stCondLst>
                        <p:cond delay="indefinite"/>
                      </p:stCondLst>
                      <p:childTnLst>
                        <p:par>
                          <p:cTn id="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endCondLst>
                                    <p:cond delay="16000"/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nodeType="clickEffect" fill="hold">
                      <p:stCondLst>
                        <p:cond delay="indefinite"/>
                      </p:stCondLst>
                      <p:childTnLst>
                        <p:par>
                          <p:cTn id="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endCondLst>
                                    <p:cond delay="22000"/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nodeType="clickEffect" fill="hold">
                      <p:stCondLst>
                        <p:cond delay="indefinite"/>
                      </p:stCondLst>
                      <p:childTnLst>
                        <p:par>
                          <p:cTn id="6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nodeType="clickEffect" fill="hold">
                      <p:stCondLst>
                        <p:cond delay="indefinite"/>
                      </p:stCondLst>
                      <p:childTnLst>
                        <p:par>
                          <p:cTn id="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539640" y="620640"/>
            <a:ext cx="3168360" cy="100764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Bac pro COMPTABILITÉ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5003640" y="620640"/>
            <a:ext cx="3166560" cy="100764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Bac pro SECRÉTARIAT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560520" y="2449440"/>
            <a:ext cx="7848360" cy="100764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Bac pro GESTION-ADMINISTRATION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826920" y="3848040"/>
            <a:ext cx="7581600" cy="1370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 la comptabilité vers la gestion…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…</a:t>
            </a:r>
            <a:r>
              <a:rPr b="0" lang="fr-FR" sz="28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du secrétariat vers l’administration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5"/>
          <p:cNvSpPr/>
          <p:nvPr/>
        </p:nvSpPr>
        <p:spPr>
          <a:xfrm rot="5400000">
            <a:off x="2843640" y="1628640"/>
            <a:ext cx="791640" cy="791640"/>
          </a:xfrm>
          <a:prstGeom prst="striped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10000"/>
              </a:gs>
              <a:gs pos="50000">
                <a:srgbClr val="a10000"/>
              </a:gs>
              <a:gs pos="100000">
                <a:srgbClr val="bf0000"/>
              </a:gs>
            </a:gsLst>
            <a:lin ang="18900000"/>
          </a:gradFill>
          <a:ln>
            <a:solidFill>
              <a:srgbClr val="952cfe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43" name="CustomShape 6"/>
          <p:cNvSpPr/>
          <p:nvPr/>
        </p:nvSpPr>
        <p:spPr>
          <a:xfrm rot="5400000">
            <a:off x="5293080" y="1633680"/>
            <a:ext cx="791640" cy="791640"/>
          </a:xfrm>
          <a:prstGeom prst="striped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10000"/>
              </a:gs>
              <a:gs pos="50000">
                <a:srgbClr val="a10000"/>
              </a:gs>
              <a:gs pos="100000">
                <a:srgbClr val="bf0000"/>
              </a:gs>
            </a:gsLst>
            <a:lin ang="18900000"/>
          </a:gradFill>
          <a:ln>
            <a:solidFill>
              <a:srgbClr val="952cfe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44" name="CustomShape 7"/>
          <p:cNvSpPr/>
          <p:nvPr/>
        </p:nvSpPr>
        <p:spPr>
          <a:xfrm>
            <a:off x="8437680" y="6492960"/>
            <a:ext cx="7059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CustomShape 8"/>
          <p:cNvSpPr/>
          <p:nvPr/>
        </p:nvSpPr>
        <p:spPr>
          <a:xfrm>
            <a:off x="152280" y="7086600"/>
            <a:ext cx="74815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D. Vassal et C.Ribat – IEN ET - Rénovation du tertiaire administratif – 1</a:t>
            </a:r>
            <a:r>
              <a:rPr b="1" lang="fr-FR" sz="1100" spc="-1" strike="noStrike" baseline="30000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er</a:t>
            </a:r>
            <a:r>
              <a:rPr b="1" lang="fr-FR" sz="11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décembre 2011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sh dir="u"/>
  </p:transition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539640" y="476280"/>
            <a:ext cx="8208720" cy="5444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r>
              <a:rPr b="0" i="1" lang="fr-FR" sz="2400" spc="-1" strike="noStrike">
                <a:solidFill>
                  <a:srgbClr val="43434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Prend en charge les activités relevant de la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r>
              <a:rPr b="0" i="1" lang="fr-FR" sz="2400" spc="-1" strike="noStrike">
                <a:solidFill>
                  <a:srgbClr val="43434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administrative au sein des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27000" indent="-456840">
              <a:lnSpc>
                <a:spcPct val="100000"/>
              </a:lnSpc>
              <a:buClr>
                <a:srgbClr val="c00000"/>
              </a:buClr>
              <a:buSzPct val="76000"/>
              <a:buFont typeface="Arial"/>
              <a:buChar char="•"/>
            </a:pPr>
            <a:r>
              <a:rPr b="0" i="1" lang="fr-FR" sz="2400" spc="-1" strike="noStrike">
                <a:solidFill>
                  <a:srgbClr val="43434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Entreprises de petite et moyenne taille (artisanat, commerces, TPE, PME-PMI),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27000" indent="-456840">
              <a:lnSpc>
                <a:spcPct val="100000"/>
              </a:lnSpc>
              <a:buClr>
                <a:srgbClr val="c00000"/>
              </a:buClr>
              <a:buSzPct val="76000"/>
              <a:buFont typeface="Arial"/>
              <a:buChar char="•"/>
            </a:pPr>
            <a:r>
              <a:rPr b="0" i="1" lang="fr-FR" sz="2400" spc="-1" strike="noStrike">
                <a:solidFill>
                  <a:srgbClr val="43434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Collectivités territoriales,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27000" indent="-456840">
              <a:lnSpc>
                <a:spcPct val="100000"/>
              </a:lnSpc>
              <a:buClr>
                <a:srgbClr val="c00000"/>
              </a:buClr>
              <a:buSzPct val="76000"/>
              <a:buFont typeface="Arial"/>
              <a:buChar char="•"/>
            </a:pPr>
            <a:r>
              <a:rPr b="0" i="1" lang="fr-FR" sz="2400" spc="-1" strike="noStrike">
                <a:solidFill>
                  <a:srgbClr val="43434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Administrations et/ou Associations.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7786800" y="6500880"/>
            <a:ext cx="980640" cy="356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3"/>
          <p:cNvSpPr/>
          <p:nvPr/>
        </p:nvSpPr>
        <p:spPr>
          <a:xfrm>
            <a:off x="395280" y="1341360"/>
            <a:ext cx="8353080" cy="504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Line 4"/>
          <p:cNvSpPr/>
          <p:nvPr/>
        </p:nvSpPr>
        <p:spPr>
          <a:xfrm flipV="1">
            <a:off x="-18720" y="1412640"/>
            <a:ext cx="9162720" cy="71640"/>
          </a:xfrm>
          <a:prstGeom prst="line">
            <a:avLst/>
          </a:prstGeom>
          <a:ln>
            <a:solidFill>
              <a:srgbClr val="5f94f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5"/>
          <p:cNvSpPr/>
          <p:nvPr/>
        </p:nvSpPr>
        <p:spPr>
          <a:xfrm>
            <a:off x="971640" y="476280"/>
            <a:ext cx="5544720" cy="15840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cccc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/>
          <a:p>
            <a:pPr algn="ctr">
              <a:lnSpc>
                <a:spcPct val="100000"/>
              </a:lnSpc>
            </a:pPr>
            <a:r>
              <a:rPr b="1" i="1" lang="fr-FR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Insertion professionnelle</a:t>
            </a:r>
            <a:r>
              <a:rPr b="1"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: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¨"/>
            </a:pP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Gestionnaire ou employé(e) administratif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¨"/>
            </a:pP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Assistant de gestion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¨"/>
            </a:pP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Gestionnaire commercial ou du personnel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66560" y="692280"/>
            <a:ext cx="8210160" cy="5444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2880" indent="-272520">
              <a:lnSpc>
                <a:spcPct val="100000"/>
              </a:lnSpc>
            </a:pPr>
            <a:r>
              <a:rPr b="0" lang="fr-FR" sz="32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Activités abordées dans les missions du domaine professionnel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2880" indent="-27252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administrative des relations externes,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administrative des relations avec le personnel,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administrative interne,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12840" indent="-342720">
              <a:lnSpc>
                <a:spcPct val="100000"/>
              </a:lnSpc>
              <a:buClr>
                <a:srgbClr val="c00000"/>
              </a:buClr>
              <a:buSzPct val="76000"/>
              <a:buFont typeface="Symbol" charset="2"/>
              <a:buChar char=""/>
            </a:pPr>
            <a:r>
              <a:rPr b="0" i="1" lang="fr-FR" sz="24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administrative des projets</a:t>
            </a:r>
            <a:r>
              <a:rPr b="0" i="1" lang="fr-FR" sz="3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7786800" y="6500880"/>
            <a:ext cx="980640" cy="356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3"/>
          <p:cNvSpPr/>
          <p:nvPr/>
        </p:nvSpPr>
        <p:spPr>
          <a:xfrm>
            <a:off x="395280" y="1341360"/>
            <a:ext cx="8353080" cy="504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Line 4"/>
          <p:cNvSpPr/>
          <p:nvPr/>
        </p:nvSpPr>
        <p:spPr>
          <a:xfrm>
            <a:off x="0" y="839520"/>
            <a:ext cx="9144000" cy="360"/>
          </a:xfrm>
          <a:prstGeom prst="line">
            <a:avLst/>
          </a:prstGeom>
          <a:ln>
            <a:solidFill>
              <a:srgbClr val="5f94f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5" name="Picture 8" descr=""/>
          <p:cNvPicPr/>
          <p:nvPr/>
        </p:nvPicPr>
        <p:blipFill>
          <a:blip r:embed="rId1"/>
          <a:stretch/>
        </p:blipFill>
        <p:spPr>
          <a:xfrm>
            <a:off x="6732720" y="4365720"/>
            <a:ext cx="1790280" cy="1923840"/>
          </a:xfrm>
          <a:prstGeom prst="rect">
            <a:avLst/>
          </a:prstGeom>
          <a:ln w="9360">
            <a:noFill/>
          </a:ln>
        </p:spPr>
      </p:pic>
    </p:spTree>
  </p:cSld>
  <p:transition spd="slow">
    <p:push dir="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65120" y="404640"/>
            <a:ext cx="8249760" cy="1123560"/>
          </a:xfrm>
          <a:prstGeom prst="ellipse">
            <a:avLst/>
          </a:prstGeom>
          <a:solidFill>
            <a:srgbClr val="ff9933"/>
          </a:solidFill>
          <a:ln>
            <a:solidFill>
              <a:srgbClr val="a6a6a6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Pôle 1 Gestion Administrative (GA)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des relations externes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98560" y="1836720"/>
            <a:ext cx="4176360" cy="936360"/>
          </a:xfrm>
          <a:prstGeom prst="ellipse">
            <a:avLst/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8" name="CustomShape 3"/>
          <p:cNvSpPr/>
          <p:nvPr/>
        </p:nvSpPr>
        <p:spPr>
          <a:xfrm>
            <a:off x="1182960" y="1978560"/>
            <a:ext cx="3600000" cy="639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/>
          </a:scene3d>
          <a:sp3d/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1.1 : GA des relations avec les fournisseurs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4"/>
          <p:cNvSpPr/>
          <p:nvPr/>
        </p:nvSpPr>
        <p:spPr>
          <a:xfrm>
            <a:off x="898560" y="3421080"/>
            <a:ext cx="4176360" cy="936360"/>
          </a:xfrm>
          <a:prstGeom prst="ellipse">
            <a:avLst/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60" name="CustomShape 5"/>
          <p:cNvSpPr/>
          <p:nvPr/>
        </p:nvSpPr>
        <p:spPr>
          <a:xfrm>
            <a:off x="1114560" y="3565440"/>
            <a:ext cx="360000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1.2 : GA des relations avec les clients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6"/>
          <p:cNvSpPr/>
          <p:nvPr/>
        </p:nvSpPr>
        <p:spPr>
          <a:xfrm>
            <a:off x="898560" y="5005440"/>
            <a:ext cx="4176360" cy="936360"/>
          </a:xfrm>
          <a:prstGeom prst="ellipse">
            <a:avLst/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62" name="CustomShape 7"/>
          <p:cNvSpPr/>
          <p:nvPr/>
        </p:nvSpPr>
        <p:spPr>
          <a:xfrm>
            <a:off x="1187280" y="5149800"/>
            <a:ext cx="360000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1.3 : GA des relations avec les autres partenaires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8"/>
          <p:cNvSpPr/>
          <p:nvPr/>
        </p:nvSpPr>
        <p:spPr>
          <a:xfrm flipH="1" rot="16200000">
            <a:off x="222840" y="1629720"/>
            <a:ext cx="991800" cy="35856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9"/>
          <p:cNvSpPr/>
          <p:nvPr/>
        </p:nvSpPr>
        <p:spPr>
          <a:xfrm flipH="1" rot="16200000">
            <a:off x="-74520" y="2916360"/>
            <a:ext cx="1587240" cy="35856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10"/>
          <p:cNvSpPr/>
          <p:nvPr/>
        </p:nvSpPr>
        <p:spPr>
          <a:xfrm flipH="1" rot="16200000">
            <a:off x="-74520" y="4500720"/>
            <a:ext cx="1587240" cy="35856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1"/>
          <p:cNvSpPr/>
          <p:nvPr/>
        </p:nvSpPr>
        <p:spPr>
          <a:xfrm rot="10800000">
            <a:off x="8567640" y="2773440"/>
            <a:ext cx="2916000" cy="1036440"/>
          </a:xfrm>
          <a:prstGeom prst="wedgeRoundRectCallout">
            <a:avLst>
              <a:gd name="adj1" fmla="val 68539"/>
              <a:gd name="adj2" fmla="val -4561"/>
              <a:gd name="adj3" fmla="val 16667"/>
            </a:avLst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Chaine commerciale d’achats + règlements et traitement des litiges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12"/>
          <p:cNvSpPr/>
          <p:nvPr/>
        </p:nvSpPr>
        <p:spPr>
          <a:xfrm rot="10800000">
            <a:off x="8567640" y="4357800"/>
            <a:ext cx="2916000" cy="1110960"/>
          </a:xfrm>
          <a:prstGeom prst="wedgeRoundRectCallout">
            <a:avLst>
              <a:gd name="adj1" fmla="val 68139"/>
              <a:gd name="adj2" fmla="val -6849"/>
              <a:gd name="adj3" fmla="val 16667"/>
            </a:avLst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Chaine commerciale de vente + règlements et suivi des litiges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13"/>
          <p:cNvSpPr/>
          <p:nvPr/>
        </p:nvSpPr>
        <p:spPr>
          <a:xfrm rot="10800000">
            <a:off x="8559720" y="6370560"/>
            <a:ext cx="2916000" cy="1655280"/>
          </a:xfrm>
          <a:prstGeom prst="wedgeRoundRectCallout">
            <a:avLst>
              <a:gd name="adj1" fmla="val 70899"/>
              <a:gd name="adj2" fmla="val 10717"/>
              <a:gd name="adj3" fmla="val 16667"/>
            </a:avLst>
          </a:prstGeom>
          <a:ln>
            <a:solidFill>
              <a:srgbClr val="a6a6a6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Suivi de trésorerie et relations avec les banques + aspects fiscaux + relation avec les partenaires métiers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nodeType="clickEffect" fill="hold">
                      <p:stCondLst>
                        <p:cond delay="indefinite"/>
                      </p:stCondLst>
                      <p:childTnLst>
                        <p:par>
                          <p:cTn id="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9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9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9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nodeType="clickEffect" fill="hold">
                      <p:stCondLst>
                        <p:cond delay="indefinite"/>
                      </p:stCondLst>
                      <p:childTnLst>
                        <p:par>
                          <p:cTn id="1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1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2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539640" y="332640"/>
            <a:ext cx="8175600" cy="116712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/>
          </a:gradFill>
          <a:ln>
            <a:noFill/>
          </a:ln>
          <a:effectLst>
            <a:glow rad="127000">
              <a:schemeClr val="tx2">
                <a:lumMod val="20000"/>
                <a:lumOff val="80000"/>
              </a:schemeClr>
            </a:glow>
            <a:outerShdw algn="t" blurRad="50800" dir="5400000" dist="38100" rotWithShape="0">
              <a:srgbClr val="000000">
                <a:alpha val="4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Pôle 2 Gestion Administrative (GA)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des  relations avec le personnel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792000" y="1774800"/>
            <a:ext cx="4176360" cy="936360"/>
          </a:xfrm>
          <a:prstGeom prst="ellipse">
            <a:avLst/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1" name="CustomShape 3"/>
          <p:cNvSpPr/>
          <p:nvPr/>
        </p:nvSpPr>
        <p:spPr>
          <a:xfrm>
            <a:off x="1224000" y="1919160"/>
            <a:ext cx="360000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2.1 : GA courante du personnel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792000" y="2924280"/>
            <a:ext cx="4176360" cy="936360"/>
          </a:xfrm>
          <a:prstGeom prst="ellipse">
            <a:avLst/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3" name="CustomShape 5"/>
          <p:cNvSpPr/>
          <p:nvPr/>
        </p:nvSpPr>
        <p:spPr>
          <a:xfrm>
            <a:off x="1152360" y="3071880"/>
            <a:ext cx="360000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2.2 : GA des ressources humaines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792000" y="4079880"/>
            <a:ext cx="4176360" cy="1152000"/>
          </a:xfrm>
          <a:prstGeom prst="ellipse">
            <a:avLst/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5" name="CustomShape 7"/>
          <p:cNvSpPr/>
          <p:nvPr/>
        </p:nvSpPr>
        <p:spPr>
          <a:xfrm>
            <a:off x="1152000" y="4198680"/>
            <a:ext cx="3600000" cy="913320"/>
          </a:xfrm>
          <a:prstGeom prst="rect">
            <a:avLst/>
          </a:prstGeom>
          <a:noFill/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Classe 2.3 : GA des rémunérations et des budgets de personnel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8"/>
          <p:cNvSpPr/>
          <p:nvPr/>
        </p:nvSpPr>
        <p:spPr>
          <a:xfrm>
            <a:off x="792000" y="5484960"/>
            <a:ext cx="4176360" cy="936360"/>
          </a:xfrm>
          <a:prstGeom prst="ellipse">
            <a:avLst/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7" name="CustomShape 9"/>
          <p:cNvSpPr/>
          <p:nvPr/>
        </p:nvSpPr>
        <p:spPr>
          <a:xfrm>
            <a:off x="1008000" y="5737320"/>
            <a:ext cx="360000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2.3 : GA des relations sociales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10"/>
          <p:cNvSpPr/>
          <p:nvPr/>
        </p:nvSpPr>
        <p:spPr>
          <a:xfrm flipH="1" flipV="1" rot="10800000">
            <a:off x="792000" y="2242440"/>
            <a:ext cx="252000" cy="1061640"/>
          </a:xfrm>
          <a:prstGeom prst="bentConnector3">
            <a:avLst>
              <a:gd name="adj1" fmla="val -90600"/>
            </a:avLst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11"/>
          <p:cNvSpPr/>
          <p:nvPr/>
        </p:nvSpPr>
        <p:spPr>
          <a:xfrm flipH="1" rot="16200000">
            <a:off x="-18000" y="2582640"/>
            <a:ext cx="1152000" cy="46800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2"/>
          <p:cNvSpPr/>
          <p:nvPr/>
        </p:nvSpPr>
        <p:spPr>
          <a:xfrm flipH="1" rot="16200000">
            <a:off x="-73440" y="3790440"/>
            <a:ext cx="1263240" cy="46800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3"/>
          <p:cNvSpPr/>
          <p:nvPr/>
        </p:nvSpPr>
        <p:spPr>
          <a:xfrm flipH="1" rot="16200000">
            <a:off x="-90360" y="5070600"/>
            <a:ext cx="1296720" cy="46800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4"/>
          <p:cNvSpPr/>
          <p:nvPr/>
        </p:nvSpPr>
        <p:spPr>
          <a:xfrm rot="10800000">
            <a:off x="8670960" y="2881440"/>
            <a:ext cx="3026880" cy="1166400"/>
          </a:xfrm>
          <a:prstGeom prst="wedgeRoundRectCallout">
            <a:avLst>
              <a:gd name="adj1" fmla="val 70257"/>
              <a:gd name="adj2" fmla="val 6775"/>
              <a:gd name="adj3" fmla="val 16667"/>
            </a:avLst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Tenue et suivi d’un dossier des salariés + temps de travail + déplacements et information du personnel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15"/>
          <p:cNvSpPr/>
          <p:nvPr/>
        </p:nvSpPr>
        <p:spPr>
          <a:xfrm rot="10800000">
            <a:off x="8636040" y="4143240"/>
            <a:ext cx="2991960" cy="1071360"/>
          </a:xfrm>
          <a:prstGeom prst="wedgeRoundRectCallout">
            <a:avLst>
              <a:gd name="adj1" fmla="val 73880"/>
              <a:gd name="adj2" fmla="val 25560"/>
              <a:gd name="adj3" fmla="val 16667"/>
            </a:avLst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Participation aux recrutements, à l’accueil + suivi de carrière + suivi de formation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16"/>
          <p:cNvSpPr/>
          <p:nvPr/>
        </p:nvSpPr>
        <p:spPr>
          <a:xfrm rot="10800000">
            <a:off x="8636040" y="5143680"/>
            <a:ext cx="3063600" cy="856800"/>
          </a:xfrm>
          <a:prstGeom prst="wedgeRoundRectCallout">
            <a:avLst>
              <a:gd name="adj1" fmla="val 69838"/>
              <a:gd name="adj2" fmla="val 13909"/>
              <a:gd name="adj3" fmla="val 16667"/>
            </a:avLst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Préparation des paies + déclarations sociales + suivi budgétaire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CustomShape 17"/>
          <p:cNvSpPr/>
          <p:nvPr/>
        </p:nvSpPr>
        <p:spPr>
          <a:xfrm rot="10800000">
            <a:off x="8643960" y="6302520"/>
            <a:ext cx="3071520" cy="1087200"/>
          </a:xfrm>
          <a:prstGeom prst="wedgeRoundRectCallout">
            <a:avLst>
              <a:gd name="adj1" fmla="val 72297"/>
              <a:gd name="adj2" fmla="val 2265"/>
              <a:gd name="adj3" fmla="val 16667"/>
            </a:avLst>
          </a:prstGeom>
          <a:ln>
            <a:solidFill>
              <a:srgbClr val="5f94fd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Représentations du personnel + tableaux de bord + actions santé, sécurité sociales et culturelles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nodeType="clickEffect" fill="hold">
                      <p:stCondLst>
                        <p:cond delay="0"/>
                      </p:stCondLst>
                      <p:childTnLst>
                        <p:par>
                          <p:cTn id="1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2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3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3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3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nodeType="clickEffect" fill="hold">
                      <p:stCondLst>
                        <p:cond delay="indefinite"/>
                      </p:stCondLst>
                      <p:childTnLst>
                        <p:par>
                          <p:cTn id="1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4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4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4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5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59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6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nodeType="clickEffect" fill="hold">
                      <p:stCondLst>
                        <p:cond delay="indefinite"/>
                      </p:stCondLst>
                      <p:childTnLst>
                        <p:par>
                          <p:cTn id="1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6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7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7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76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467640" y="404640"/>
            <a:ext cx="8352720" cy="1166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Pôle 3 Gestion administrative (GA)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"/>
              </a:rPr>
              <a:t>interne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677880" y="1792440"/>
            <a:ext cx="4176360" cy="641160"/>
          </a:xfrm>
          <a:prstGeom prst="ellipse">
            <a:avLst/>
          </a:prstGeom>
          <a:gradFill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CustomShape 3"/>
          <p:cNvSpPr/>
          <p:nvPr/>
        </p:nvSpPr>
        <p:spPr>
          <a:xfrm>
            <a:off x="682560" y="1928880"/>
            <a:ext cx="4106520" cy="33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3.1 : Gestion des informations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>
            <a:off x="682560" y="2717640"/>
            <a:ext cx="4177800" cy="639360"/>
          </a:xfrm>
          <a:prstGeom prst="ellipse">
            <a:avLst/>
          </a:prstGeom>
          <a:gradFill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5"/>
          <p:cNvSpPr/>
          <p:nvPr/>
        </p:nvSpPr>
        <p:spPr>
          <a:xfrm>
            <a:off x="682560" y="2862360"/>
            <a:ext cx="4177800" cy="33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3.2 : Gestion des modes de travail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6"/>
          <p:cNvSpPr/>
          <p:nvPr/>
        </p:nvSpPr>
        <p:spPr>
          <a:xfrm>
            <a:off x="681120" y="4143240"/>
            <a:ext cx="4169880" cy="928440"/>
          </a:xfrm>
          <a:prstGeom prst="ellipse">
            <a:avLst/>
          </a:prstGeom>
          <a:gradFill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35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7"/>
          <p:cNvSpPr/>
          <p:nvPr/>
        </p:nvSpPr>
        <p:spPr>
          <a:xfrm>
            <a:off x="571320" y="4429080"/>
            <a:ext cx="4171680" cy="577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3.3 : Gestion des espaces de travail et des ressources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8"/>
          <p:cNvSpPr/>
          <p:nvPr/>
        </p:nvSpPr>
        <p:spPr>
          <a:xfrm>
            <a:off x="689040" y="5643720"/>
            <a:ext cx="4100040" cy="590040"/>
          </a:xfrm>
          <a:prstGeom prst="ellipse">
            <a:avLst/>
          </a:prstGeom>
          <a:gradFill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9"/>
          <p:cNvSpPr/>
          <p:nvPr/>
        </p:nvSpPr>
        <p:spPr>
          <a:xfrm>
            <a:off x="682560" y="5824440"/>
            <a:ext cx="4106520" cy="33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Classe 3.4 : Gestion du temps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10"/>
          <p:cNvSpPr/>
          <p:nvPr/>
        </p:nvSpPr>
        <p:spPr>
          <a:xfrm flipH="1" rot="16200000">
            <a:off x="90360" y="1526400"/>
            <a:ext cx="963360" cy="20916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11"/>
          <p:cNvSpPr/>
          <p:nvPr/>
        </p:nvSpPr>
        <p:spPr>
          <a:xfrm flipH="1" rot="16200000">
            <a:off x="105120" y="2460240"/>
            <a:ext cx="939600" cy="21384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12"/>
          <p:cNvSpPr/>
          <p:nvPr/>
        </p:nvSpPr>
        <p:spPr>
          <a:xfrm flipH="1" rot="16200000">
            <a:off x="-213120" y="3713760"/>
            <a:ext cx="1575360" cy="21240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13"/>
          <p:cNvSpPr/>
          <p:nvPr/>
        </p:nvSpPr>
        <p:spPr>
          <a:xfrm flipH="1" rot="16200000">
            <a:off x="-79920" y="5169960"/>
            <a:ext cx="1317240" cy="220320"/>
          </a:xfrm>
          <a:prstGeom prst="bentConnector2">
            <a:avLst/>
          </a:prstGeom>
          <a:noFill/>
          <a:ln>
            <a:solidFill>
              <a:srgbClr val="5f94fd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14"/>
          <p:cNvSpPr/>
          <p:nvPr/>
        </p:nvSpPr>
        <p:spPr>
          <a:xfrm rot="10800000">
            <a:off x="8786880" y="2433600"/>
            <a:ext cx="3138120" cy="790200"/>
          </a:xfrm>
          <a:prstGeom prst="wedgeRoundRectCallout">
            <a:avLst>
              <a:gd name="adj1" fmla="val 75406"/>
              <a:gd name="adj2" fmla="val -8610"/>
              <a:gd name="adj3" fmla="val 16667"/>
            </a:avLst>
          </a:prstGeom>
          <a:ln>
            <a:solidFill>
              <a:srgbClr val="b1c4f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Production d’informations structurées + mise à disposition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15"/>
          <p:cNvSpPr/>
          <p:nvPr/>
        </p:nvSpPr>
        <p:spPr>
          <a:xfrm rot="10800000">
            <a:off x="8786880" y="3500280"/>
            <a:ext cx="3084120" cy="928440"/>
          </a:xfrm>
          <a:prstGeom prst="wedgeRoundRectCallout">
            <a:avLst>
              <a:gd name="adj1" fmla="val 75850"/>
              <a:gd name="adj2" fmla="val -1485"/>
              <a:gd name="adj3" fmla="val 16667"/>
            </a:avLst>
          </a:prstGeom>
          <a:ln>
            <a:solidFill>
              <a:srgbClr val="b1c4f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Organisation, suivi de réunions + gestion des courriers, des appels, d’espaces collaboratifs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16"/>
          <p:cNvSpPr/>
          <p:nvPr/>
        </p:nvSpPr>
        <p:spPr>
          <a:xfrm rot="10800000">
            <a:off x="8745480" y="5375160"/>
            <a:ext cx="3030120" cy="1731600"/>
          </a:xfrm>
          <a:prstGeom prst="wedgeRoundRectCallout">
            <a:avLst>
              <a:gd name="adj1" fmla="val 79770"/>
              <a:gd name="adj2" fmla="val 2444"/>
              <a:gd name="adj3" fmla="val 16667"/>
            </a:avLst>
          </a:prstGeom>
          <a:ln>
            <a:solidFill>
              <a:srgbClr val="b1c4f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Information des visiteurs + maintien du poste de travail + gestion des contrats de maintenance + budget de fonctionnement + gestion des consommables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17"/>
          <p:cNvSpPr/>
          <p:nvPr/>
        </p:nvSpPr>
        <p:spPr>
          <a:xfrm rot="10800000">
            <a:off x="8782200" y="6450120"/>
            <a:ext cx="3066840" cy="948960"/>
          </a:xfrm>
          <a:prstGeom prst="wedgeRoundRectCallout">
            <a:avLst>
              <a:gd name="adj1" fmla="val 79127"/>
              <a:gd name="adj2" fmla="val -23"/>
              <a:gd name="adj3" fmla="val 16667"/>
            </a:avLst>
          </a:prstGeom>
          <a:ln>
            <a:solidFill>
              <a:srgbClr val="b1c4f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Gestion des agendas + planification et suivi des activités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7" dur="indefinite" restart="never" nodeType="tmRoot">
          <p:childTnLst>
            <p:seq>
              <p:cTn id="178" dur="indefinite" nodeType="mainSeq">
                <p:childTnLst>
                  <p:par>
                    <p:cTn id="179" nodeType="clickEffect" fill="hold">
                      <p:stCondLst>
                        <p:cond delay="indefinite"/>
                      </p:stCondLst>
                      <p:childTnLst>
                        <p:par>
                          <p:cTn id="1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8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8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8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0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0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0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1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1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nodeType="clickEffect" fill="hold">
                      <p:stCondLst>
                        <p:cond delay="indefinite"/>
                      </p:stCondLst>
                      <p:childTnLst>
                        <p:par>
                          <p:cTn id="2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2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2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2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3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Designs\Cadre illuminé.pot</Template>
  <TotalTime>836</TotalTime>
  <Application>LibreOffice/5.1.6.2$Linux_X86_64 LibreOffice_project/10m0$Build-2</Application>
  <Words>1672</Words>
  <Paragraphs>259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guy fichot</dc:creator>
  <dc:description/>
  <dc:language>fr-FR</dc:language>
  <cp:lastModifiedBy>Administrateur</cp:lastModifiedBy>
  <cp:lastPrinted>1601-01-01T00:00:00Z</cp:lastPrinted>
  <dcterms:modified xsi:type="dcterms:W3CDTF">2018-09-19T10:24:03Z</dcterms:modified>
  <cp:revision>65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